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4"/>
  </p:notesMasterIdLst>
  <p:handoutMasterIdLst>
    <p:handoutMasterId r:id="rId15"/>
  </p:handoutMasterIdLst>
  <p:sldIdLst>
    <p:sldId id="353" r:id="rId2"/>
    <p:sldId id="354" r:id="rId3"/>
    <p:sldId id="422" r:id="rId4"/>
    <p:sldId id="423" r:id="rId5"/>
    <p:sldId id="424" r:id="rId6"/>
    <p:sldId id="427" r:id="rId7"/>
    <p:sldId id="425" r:id="rId8"/>
    <p:sldId id="420" r:id="rId9"/>
    <p:sldId id="428" r:id="rId10"/>
    <p:sldId id="429" r:id="rId11"/>
    <p:sldId id="430" r:id="rId12"/>
    <p:sldId id="421" r:id="rId13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6600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9859" autoAdjust="0"/>
  </p:normalViewPr>
  <p:slideViewPr>
    <p:cSldViewPr>
      <p:cViewPr varScale="1">
        <p:scale>
          <a:sx n="87" d="100"/>
          <a:sy n="87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2016/11/16</a:t>
            </a:fld>
            <a:endParaRPr lang="en-US" altLang="zh-TW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ea typeface="新細明體" charset="-120"/>
              </a:rPr>
              <a:t>如何透過 </a:t>
            </a:r>
            <a:r>
              <a:rPr lang="en-US" altLang="zh-TW" dirty="0" err="1">
                <a:ea typeface="新細明體" charset="-120"/>
              </a:rPr>
              <a:t>SDN</a:t>
            </a:r>
            <a:r>
              <a:rPr lang="zh-TW" altLang="en-US" dirty="0">
                <a:ea typeface="新細明體" charset="-120"/>
              </a:rPr>
              <a:t> 最小化延遲重要資料的傳輸</a:t>
            </a: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使用簡單的 </a:t>
            </a:r>
            <a:r>
              <a:rPr lang="en-US" altLang="zh-TW" dirty="0" smtClean="0"/>
              <a:t>load balancing </a:t>
            </a:r>
            <a:r>
              <a:rPr lang="zh-TW" altLang="en-US" dirty="0" smtClean="0"/>
              <a:t>策略，只 平衡</a:t>
            </a:r>
            <a:r>
              <a:rPr lang="en-US" altLang="zh-TW" baseline="0" dirty="0" smtClean="0"/>
              <a:t> CPU </a:t>
            </a:r>
            <a:r>
              <a:rPr lang="zh-TW" altLang="en-US" baseline="0" dirty="0" smtClean="0"/>
              <a:t>負載，不考慮 </a:t>
            </a:r>
            <a:r>
              <a:rPr lang="en-US" altLang="zh-TW" baseline="0" dirty="0" smtClean="0"/>
              <a:t>inter-c-node message </a:t>
            </a:r>
            <a:r>
              <a:rPr lang="zh-TW" altLang="en-US" baseline="0" dirty="0" smtClean="0"/>
              <a:t>的產生。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因為每個 </a:t>
            </a:r>
            <a:r>
              <a:rPr lang="en-US" altLang="zh-TW" baseline="0" dirty="0" smtClean="0"/>
              <a:t>server </a:t>
            </a:r>
            <a:r>
              <a:rPr lang="zh-TW" altLang="en-US" baseline="0" dirty="0" smtClean="0"/>
              <a:t>的處理能力都是一樣的，所以 </a:t>
            </a:r>
            <a:r>
              <a:rPr lang="en-US" altLang="zh-TW" baseline="0" dirty="0" smtClean="0"/>
              <a:t>request </a:t>
            </a:r>
            <a:r>
              <a:rPr lang="zh-TW" altLang="en-US" baseline="0" dirty="0" smtClean="0"/>
              <a:t>分配的比重是 </a:t>
            </a:r>
            <a:r>
              <a:rPr lang="en-US" altLang="zh-TW" baseline="0" dirty="0" smtClean="0"/>
              <a:t>1:1</a:t>
            </a:r>
            <a:r>
              <a:rPr lang="zh-TW" altLang="en-US" baseline="0" dirty="0" smtClean="0"/>
              <a:t>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Throughout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是指一個 </a:t>
            </a:r>
            <a:r>
              <a:rPr lang="en-US" altLang="zh-TW" baseline="0" dirty="0" smtClean="0"/>
              <a:t>controller </a:t>
            </a:r>
            <a:r>
              <a:rPr lang="zh-TW" altLang="en-US" baseline="0" dirty="0" smtClean="0"/>
              <a:t>處理 </a:t>
            </a:r>
            <a:r>
              <a:rPr lang="en-US" altLang="zh-TW" baseline="0" dirty="0" smtClean="0"/>
              <a:t>application </a:t>
            </a:r>
            <a:r>
              <a:rPr lang="zh-TW" altLang="en-US" baseline="0" dirty="0" smtClean="0"/>
              <a:t>發出的 </a:t>
            </a:r>
            <a:r>
              <a:rPr lang="en-US" altLang="zh-TW" baseline="0" dirty="0" smtClean="0"/>
              <a:t>request </a:t>
            </a:r>
            <a:r>
              <a:rPr lang="zh-TW" altLang="en-US" baseline="0" dirty="0" smtClean="0"/>
              <a:t>的處理速度，</a:t>
            </a:r>
            <a:r>
              <a:rPr lang="zh-TW" altLang="en-US" baseline="0" dirty="0" smtClean="0"/>
              <a:t>單位是 </a:t>
            </a:r>
            <a:r>
              <a:rPr lang="en-US" altLang="zh-TW" baseline="0" dirty="0" smtClean="0"/>
              <a:t>1000 requests/second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3-node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5-node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的曲線是指環境是在 </a:t>
            </a:r>
            <a:r>
              <a:rPr lang="en-US" altLang="zh-TW" baseline="0" dirty="0" smtClean="0"/>
              <a:t>3 controller node cluster </a:t>
            </a:r>
            <a:r>
              <a:rPr lang="zh-TW" altLang="en-US" baseline="0" dirty="0" smtClean="0"/>
              <a:t>或 </a:t>
            </a:r>
            <a:r>
              <a:rPr lang="en-US" altLang="zh-TW" baseline="0" dirty="0" smtClean="0"/>
              <a:t>5 controller node cluster</a:t>
            </a:r>
            <a:r>
              <a:rPr lang="zh-TW" altLang="en-US" baseline="0" dirty="0" smtClean="0"/>
              <a:t>，而 </a:t>
            </a:r>
            <a:r>
              <a:rPr lang="en-US" altLang="zh-TW" baseline="0" dirty="0" smtClean="0"/>
              <a:t>X</a:t>
            </a:r>
            <a:r>
              <a:rPr lang="zh-TW" altLang="en-US" baseline="0" dirty="0" smtClean="0"/>
              <a:t> 軸是指有在運作的 </a:t>
            </a:r>
            <a:r>
              <a:rPr lang="en-US" altLang="zh-TW" baseline="0" dirty="0" smtClean="0"/>
              <a:t>controller </a:t>
            </a:r>
            <a:r>
              <a:rPr lang="zh-TW" altLang="en-US" baseline="0" dirty="0" smtClean="0"/>
              <a:t>數量。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可以看到  </a:t>
            </a:r>
            <a:r>
              <a:rPr lang="en-US" altLang="zh-TW" baseline="0" dirty="0" smtClean="0"/>
              <a:t>throughput </a:t>
            </a:r>
            <a:r>
              <a:rPr lang="zh-TW" altLang="en-US" baseline="0" dirty="0" smtClean="0"/>
              <a:t>有上升，但上升的幅度越來越少。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原因是因為沒有考慮 </a:t>
            </a:r>
            <a:r>
              <a:rPr lang="en-US" altLang="zh-TW" baseline="0" dirty="0" smtClean="0"/>
              <a:t>inter-c-node message </a:t>
            </a:r>
            <a:r>
              <a:rPr lang="zh-TW" altLang="en-US" baseline="0" dirty="0" smtClean="0"/>
              <a:t>的產生，也就是沒有考慮 </a:t>
            </a:r>
            <a:r>
              <a:rPr lang="en-US" altLang="zh-TW" baseline="0" dirty="0" smtClean="0"/>
              <a:t>IO</a:t>
            </a:r>
            <a:r>
              <a:rPr lang="zh-TW" altLang="en-US" baseline="0" dirty="0" smtClean="0"/>
              <a:t> 的負載。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7828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使用</a:t>
            </a:r>
            <a:r>
              <a:rPr lang="en-US" altLang="zh-TW" dirty="0" smtClean="0"/>
              <a:t>dynamic load balancing </a:t>
            </a:r>
            <a:r>
              <a:rPr lang="zh-TW" altLang="en-US" dirty="0" smtClean="0"/>
              <a:t>策略，會考平衡</a:t>
            </a:r>
            <a:r>
              <a:rPr lang="en-US" altLang="zh-TW" baseline="0" dirty="0" smtClean="0"/>
              <a:t> CPU </a:t>
            </a:r>
            <a:r>
              <a:rPr lang="zh-TW" altLang="en-US" baseline="0" dirty="0" smtClean="0"/>
              <a:t>和 </a:t>
            </a:r>
            <a:r>
              <a:rPr lang="en-US" altLang="zh-TW" baseline="0" dirty="0" smtClean="0"/>
              <a:t>IO</a:t>
            </a:r>
            <a:r>
              <a:rPr lang="zh-TW" altLang="en-US" baseline="0" dirty="0" smtClean="0"/>
              <a:t> 的負載，可以減少 </a:t>
            </a:r>
            <a:r>
              <a:rPr lang="en-US" altLang="zh-TW" baseline="0" dirty="0" smtClean="0"/>
              <a:t>inter-c-node message </a:t>
            </a:r>
            <a:r>
              <a:rPr lang="zh-TW" altLang="en-US" baseline="0" dirty="0" smtClean="0"/>
              <a:t>的產生。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Throughout</a:t>
            </a:r>
            <a:r>
              <a:rPr lang="zh-TW" altLang="en-US" dirty="0" smtClean="0"/>
              <a:t> 意思一樣，</a:t>
            </a:r>
            <a:r>
              <a:rPr lang="en-US" altLang="zh-TW" dirty="0" smtClean="0"/>
              <a:t>X</a:t>
            </a:r>
            <a:r>
              <a:rPr lang="zh-TW" altLang="en-US" dirty="0" smtClean="0"/>
              <a:t> 軸是指每個 </a:t>
            </a:r>
            <a:r>
              <a:rPr lang="en-US" altLang="zh-TW" dirty="0" smtClean="0"/>
              <a:t>application </a:t>
            </a:r>
            <a:r>
              <a:rPr lang="zh-TW" altLang="en-US" dirty="0" smtClean="0"/>
              <a:t>在每個 </a:t>
            </a:r>
            <a:r>
              <a:rPr lang="en-US" altLang="zh-TW" dirty="0" smtClean="0"/>
              <a:t>controller</a:t>
            </a:r>
            <a:r>
              <a:rPr lang="zh-TW" altLang="en-US" dirty="0" smtClean="0"/>
              <a:t> 上的 </a:t>
            </a:r>
            <a:r>
              <a:rPr lang="en-US" altLang="zh-TW" dirty="0" smtClean="0"/>
              <a:t>direct</a:t>
            </a:r>
            <a:r>
              <a:rPr lang="en-US" altLang="zh-TW" baseline="0" dirty="0" smtClean="0"/>
              <a:t> messages</a:t>
            </a:r>
            <a:r>
              <a:rPr lang="zh-TW" altLang="en-US" baseline="0" dirty="0" smtClean="0"/>
              <a:t> 會佔 </a:t>
            </a:r>
            <a:r>
              <a:rPr lang="en-US" altLang="zh-TW" baseline="0" dirty="0" smtClean="0"/>
              <a:t>control message </a:t>
            </a:r>
            <a:r>
              <a:rPr lang="zh-TW" altLang="en-US" baseline="0" dirty="0" smtClean="0"/>
              <a:t>多少比例。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這裡的比例可以調整，是因為有特別設定 </a:t>
            </a:r>
            <a:r>
              <a:rPr lang="en-US" altLang="zh-TW" baseline="0" dirty="0" smtClean="0"/>
              <a:t>request </a:t>
            </a:r>
            <a:r>
              <a:rPr lang="zh-TW" altLang="en-US" baseline="0" dirty="0" smtClean="0"/>
              <a:t>，讓每個 </a:t>
            </a:r>
            <a:r>
              <a:rPr lang="en-US" altLang="zh-TW" baseline="0" dirty="0" smtClean="0"/>
              <a:t>controller </a:t>
            </a:r>
            <a:r>
              <a:rPr lang="zh-TW" altLang="en-US" baseline="0" dirty="0" smtClean="0"/>
              <a:t>要送出的 </a:t>
            </a:r>
            <a:r>
              <a:rPr lang="en-US" altLang="zh-TW" baseline="0" dirty="0" smtClean="0"/>
              <a:t>direct message </a:t>
            </a:r>
            <a:r>
              <a:rPr lang="zh-TW" altLang="en-US" baseline="0" dirty="0" smtClean="0"/>
              <a:t>和 </a:t>
            </a:r>
            <a:r>
              <a:rPr lang="en-US" altLang="zh-TW" baseline="0" dirty="0" smtClean="0"/>
              <a:t>inter-c-node message </a:t>
            </a:r>
            <a:r>
              <a:rPr lang="zh-TW" altLang="en-US" baseline="0" dirty="0" smtClean="0"/>
              <a:t>都和比例相同。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以比例為 </a:t>
            </a:r>
            <a:r>
              <a:rPr lang="en-US" altLang="zh-TW" baseline="0" dirty="0" smtClean="0"/>
              <a:t>1</a:t>
            </a:r>
            <a:r>
              <a:rPr lang="zh-TW" altLang="en-US" baseline="0" dirty="0" smtClean="0"/>
              <a:t> 作為例子，就表示該 </a:t>
            </a:r>
            <a:r>
              <a:rPr lang="en-US" altLang="zh-TW" baseline="0" dirty="0" smtClean="0"/>
              <a:t>controller </a:t>
            </a:r>
            <a:r>
              <a:rPr lang="zh-TW" altLang="en-US" baseline="0" dirty="0" smtClean="0"/>
              <a:t>收到 </a:t>
            </a:r>
            <a:r>
              <a:rPr lang="en-US" altLang="zh-TW" baseline="0" dirty="0" smtClean="0"/>
              <a:t>application </a:t>
            </a:r>
            <a:r>
              <a:rPr lang="zh-TW" altLang="en-US" baseline="0" dirty="0" smtClean="0"/>
              <a:t>的 </a:t>
            </a:r>
            <a:r>
              <a:rPr lang="en-US" altLang="zh-TW" baseline="0" dirty="0" smtClean="0"/>
              <a:t>request </a:t>
            </a:r>
            <a:r>
              <a:rPr lang="zh-TW" altLang="en-US" baseline="0" dirty="0" smtClean="0"/>
              <a:t>時，產生的 </a:t>
            </a:r>
            <a:r>
              <a:rPr lang="en-US" altLang="zh-TW" baseline="0" dirty="0" smtClean="0"/>
              <a:t>inter-c-node message </a:t>
            </a:r>
            <a:r>
              <a:rPr lang="zh-TW" altLang="en-US" baseline="0" dirty="0" smtClean="0"/>
              <a:t>為 </a:t>
            </a:r>
            <a:r>
              <a:rPr lang="en-US" altLang="zh-TW" baseline="0" dirty="0" smtClean="0"/>
              <a:t>0</a:t>
            </a:r>
            <a:r>
              <a:rPr lang="zh-TW" altLang="en-US" baseline="0" dirty="0" smtClean="0"/>
              <a:t>，表示送出的所有 </a:t>
            </a:r>
            <a:r>
              <a:rPr lang="en-US" altLang="zh-TW" baseline="0" dirty="0" smtClean="0"/>
              <a:t>control message </a:t>
            </a:r>
            <a:r>
              <a:rPr lang="zh-TW" altLang="en-US" baseline="0" dirty="0" smtClean="0"/>
              <a:t>都是 </a:t>
            </a:r>
            <a:r>
              <a:rPr lang="en-US" altLang="zh-TW" baseline="0" dirty="0" smtClean="0"/>
              <a:t>direct message</a:t>
            </a:r>
            <a:r>
              <a:rPr lang="zh-TW" altLang="en-US" baseline="0" dirty="0" smtClean="0"/>
              <a:t>。 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所以從這張圖表可以看到 </a:t>
            </a:r>
            <a:r>
              <a:rPr lang="en-US" altLang="zh-TW" dirty="0" smtClean="0"/>
              <a:t>inter-c-node message </a:t>
            </a:r>
            <a:r>
              <a:rPr lang="zh-TW" altLang="en-US" dirty="0" smtClean="0"/>
              <a:t>的的確會影響 </a:t>
            </a:r>
            <a:r>
              <a:rPr lang="en-US" altLang="zh-TW" dirty="0" smtClean="0"/>
              <a:t>controller </a:t>
            </a:r>
            <a:r>
              <a:rPr lang="zh-TW" altLang="en-US" dirty="0" smtClean="0"/>
              <a:t>處理 </a:t>
            </a:r>
            <a:r>
              <a:rPr lang="en-US" altLang="zh-TW" dirty="0" smtClean="0"/>
              <a:t>request </a:t>
            </a:r>
            <a:r>
              <a:rPr lang="zh-TW" altLang="en-US" dirty="0" smtClean="0"/>
              <a:t>的效能，當 </a:t>
            </a:r>
            <a:r>
              <a:rPr lang="en-US" altLang="zh-TW" dirty="0" smtClean="0"/>
              <a:t>direct</a:t>
            </a:r>
            <a:r>
              <a:rPr lang="zh-TW" altLang="en-US" dirty="0" smtClean="0"/>
              <a:t> </a:t>
            </a:r>
            <a:r>
              <a:rPr lang="en-US" altLang="zh-TW" dirty="0" smtClean="0"/>
              <a:t>message</a:t>
            </a:r>
            <a:r>
              <a:rPr lang="zh-TW" altLang="en-US" dirty="0" smtClean="0"/>
              <a:t> 比率越接近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的時候， </a:t>
            </a:r>
            <a:r>
              <a:rPr lang="en-US" altLang="zh-TW" dirty="0" smtClean="0"/>
              <a:t>throughput </a:t>
            </a:r>
            <a:r>
              <a:rPr lang="zh-TW" altLang="en-US" dirty="0" smtClean="0"/>
              <a:t>越高。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0238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提供一個架構可以讓客戶各自設定網路的策略而不會互相影響。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提供一個演算法去減少 </a:t>
            </a:r>
            <a:r>
              <a:rPr lang="en-US" altLang="zh-TW" dirty="0" smtClean="0"/>
              <a:t>controller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之間的的 </a:t>
            </a:r>
            <a:r>
              <a:rPr lang="en-US" altLang="zh-TW" baseline="0" dirty="0" smtClean="0"/>
              <a:t>message</a:t>
            </a:r>
            <a:r>
              <a:rPr lang="zh-TW" altLang="en-US" baseline="0" dirty="0" smtClean="0"/>
              <a:t>，平衡 </a:t>
            </a:r>
            <a:r>
              <a:rPr lang="en-US" altLang="zh-TW" baseline="0" dirty="0" smtClean="0"/>
              <a:t>CPU</a:t>
            </a:r>
            <a:r>
              <a:rPr lang="zh-TW" altLang="en-US" baseline="0" dirty="0" smtClean="0"/>
              <a:t> 和 </a:t>
            </a:r>
            <a:r>
              <a:rPr lang="en-US" altLang="zh-TW" baseline="0" dirty="0" smtClean="0"/>
              <a:t>IO</a:t>
            </a:r>
            <a:r>
              <a:rPr lang="zh-TW" altLang="en-US" baseline="0" dirty="0" smtClean="0"/>
              <a:t> 的負載。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實驗顯示演少 </a:t>
            </a:r>
            <a:r>
              <a:rPr lang="en-US" altLang="zh-TW" dirty="0" smtClean="0"/>
              <a:t>controller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之間的的 </a:t>
            </a:r>
            <a:r>
              <a:rPr lang="en-US" altLang="zh-TW" baseline="0" dirty="0" smtClean="0"/>
              <a:t>message</a:t>
            </a:r>
            <a:r>
              <a:rPr lang="zh-TW" altLang="en-US" baseline="0" dirty="0" smtClean="0"/>
              <a:t>，也就是減少 </a:t>
            </a:r>
            <a:r>
              <a:rPr lang="en-US" altLang="zh-TW" baseline="0" dirty="0" smtClean="0"/>
              <a:t>inter-c-node message </a:t>
            </a:r>
            <a:r>
              <a:rPr lang="zh-TW" altLang="en-US" baseline="0" dirty="0" smtClean="0"/>
              <a:t> 確實可以增加 </a:t>
            </a:r>
            <a:r>
              <a:rPr lang="en-US" altLang="zh-TW" baseline="0" dirty="0" smtClean="0"/>
              <a:t>controller </a:t>
            </a:r>
            <a:r>
              <a:rPr lang="zh-TW" altLang="en-US" baseline="0" dirty="0" smtClean="0"/>
              <a:t>處理的效能。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這個實驗是設定在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個 </a:t>
            </a:r>
            <a:r>
              <a:rPr lang="en-US" altLang="zh-TW" dirty="0" smtClean="0"/>
              <a:t>virtual</a:t>
            </a:r>
            <a:r>
              <a:rPr lang="en-US" altLang="zh-TW" baseline="0" dirty="0" smtClean="0"/>
              <a:t> network </a:t>
            </a:r>
            <a:r>
              <a:rPr lang="zh-TW" altLang="en-US" baseline="0" dirty="0" smtClean="0"/>
              <a:t>和 </a:t>
            </a:r>
            <a:r>
              <a:rPr lang="en-US" altLang="zh-TW" baseline="0" dirty="0" smtClean="0"/>
              <a:t>1 </a:t>
            </a:r>
            <a:r>
              <a:rPr lang="zh-TW" altLang="en-US" baseline="0" dirty="0" smtClean="0"/>
              <a:t>種 </a:t>
            </a:r>
            <a:r>
              <a:rPr lang="en-US" altLang="zh-TW" baseline="0" dirty="0" smtClean="0"/>
              <a:t>application </a:t>
            </a:r>
            <a:r>
              <a:rPr lang="zh-TW" altLang="en-US" baseline="0" dirty="0" smtClean="0"/>
              <a:t>的環境下，未來還需要改善 </a:t>
            </a:r>
            <a:r>
              <a:rPr lang="en-US" altLang="zh-TW" baseline="0" dirty="0" smtClean="0"/>
              <a:t>multiple policies </a:t>
            </a:r>
            <a:r>
              <a:rPr lang="zh-TW" altLang="en-US" baseline="0" dirty="0" smtClean="0"/>
              <a:t>架構產生的情況。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24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講 </a:t>
            </a:r>
            <a:r>
              <a:rPr lang="en-US" altLang="zh-TW" dirty="0" smtClean="0"/>
              <a:t>c</a:t>
            </a:r>
            <a:r>
              <a:rPr lang="en-US" altLang="zh-TW" baseline="0" dirty="0" smtClean="0"/>
              <a:t> node</a:t>
            </a:r>
          </a:p>
          <a:p>
            <a:r>
              <a:rPr lang="zh-TW" altLang="en-US" baseline="0" dirty="0" smtClean="0"/>
              <a:t>講每個階層</a:t>
            </a:r>
            <a:endParaRPr lang="en-US" altLang="zh-TW" dirty="0" smtClean="0"/>
          </a:p>
          <a:p>
            <a:r>
              <a:rPr lang="zh-TW" altLang="en-US" dirty="0" smtClean="0"/>
              <a:t>講 </a:t>
            </a:r>
            <a:r>
              <a:rPr lang="en-US" altLang="zh-TW" dirty="0" smtClean="0"/>
              <a:t>master node </a:t>
            </a:r>
            <a:r>
              <a:rPr lang="zh-TW" altLang="en-US" dirty="0" smtClean="0"/>
              <a:t>的流程</a:t>
            </a:r>
            <a:endParaRPr lang="en-US" altLang="zh-TW" dirty="0" smtClean="0"/>
          </a:p>
          <a:p>
            <a:r>
              <a:rPr lang="zh-TW" altLang="en-US" dirty="0" smtClean="0"/>
              <a:t>講不是 </a:t>
            </a:r>
            <a:r>
              <a:rPr lang="en-US" altLang="zh-TW" dirty="0" smtClean="0"/>
              <a:t>master</a:t>
            </a:r>
            <a:r>
              <a:rPr lang="en-US" altLang="zh-TW" baseline="0" dirty="0" smtClean="0"/>
              <a:t> node </a:t>
            </a:r>
            <a:r>
              <a:rPr lang="zh-TW" altLang="en-US" baseline="0" dirty="0" smtClean="0"/>
              <a:t>的流程</a:t>
            </a:r>
            <a:endParaRPr lang="en-US" altLang="zh-TW" baseline="0" dirty="0" smtClean="0"/>
          </a:p>
          <a:p>
            <a:r>
              <a:rPr lang="zh-TW" altLang="en-US" dirty="0" smtClean="0"/>
              <a:t>講左邊的名詞</a:t>
            </a:r>
            <a:endParaRPr lang="en-US" altLang="zh-TW" dirty="0" smtClean="0"/>
          </a:p>
          <a:p>
            <a:r>
              <a:rPr lang="zh-TW" altLang="en-US" dirty="0" smtClean="0"/>
              <a:t>講要解決的問題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5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講中間的 </a:t>
            </a:r>
            <a:r>
              <a:rPr lang="en-US" altLang="zh-TW" dirty="0" smtClean="0"/>
              <a:t>controller</a:t>
            </a:r>
            <a:r>
              <a:rPr lang="zh-TW" altLang="en-US" dirty="0" smtClean="0"/>
              <a:t> 和裡面的每個模組</a:t>
            </a:r>
            <a:endParaRPr lang="en-US" altLang="zh-TW" dirty="0" smtClean="0"/>
          </a:p>
          <a:p>
            <a:r>
              <a:rPr lang="zh-TW" altLang="en-US" dirty="0" smtClean="0"/>
              <a:t>講下面的 </a:t>
            </a:r>
            <a:r>
              <a:rPr lang="en-US" altLang="zh-TW" dirty="0" smtClean="0"/>
              <a:t>physical network</a:t>
            </a:r>
          </a:p>
          <a:p>
            <a:r>
              <a:rPr lang="zh-TW" altLang="en-US" dirty="0" smtClean="0"/>
              <a:t>講上面的 </a:t>
            </a:r>
            <a:r>
              <a:rPr lang="en-US" altLang="zh-TW" dirty="0" smtClean="0"/>
              <a:t>load balancer</a:t>
            </a:r>
          </a:p>
          <a:p>
            <a:r>
              <a:rPr lang="zh-TW" altLang="en-US" dirty="0" smtClean="0"/>
              <a:t>講 </a:t>
            </a:r>
            <a:r>
              <a:rPr lang="en-US" altLang="zh-TW" dirty="0" smtClean="0"/>
              <a:t>dynamic application load balancing</a:t>
            </a:r>
          </a:p>
          <a:p>
            <a:r>
              <a:rPr lang="zh-TW" altLang="en-US" dirty="0" smtClean="0"/>
              <a:t>講以往的改變 </a:t>
            </a:r>
            <a:r>
              <a:rPr lang="en-US" altLang="zh-TW" dirty="0" smtClean="0"/>
              <a:t>control</a:t>
            </a:r>
            <a:r>
              <a:rPr lang="en-US" altLang="zh-TW" baseline="0" dirty="0" smtClean="0"/>
              <a:t> message </a:t>
            </a:r>
            <a:r>
              <a:rPr lang="zh-TW" altLang="en-US" baseline="0" dirty="0" smtClean="0"/>
              <a:t>流程</a:t>
            </a:r>
            <a:endParaRPr lang="en-US" altLang="zh-TW" dirty="0" smtClean="0"/>
          </a:p>
          <a:p>
            <a:r>
              <a:rPr lang="zh-TW" altLang="en-US" dirty="0" smtClean="0"/>
              <a:t>講用 </a:t>
            </a:r>
            <a:r>
              <a:rPr lang="en-US" altLang="zh-TW" dirty="0" smtClean="0"/>
              <a:t>load balancer </a:t>
            </a:r>
            <a:r>
              <a:rPr lang="zh-TW" altLang="en-US" dirty="0" smtClean="0"/>
              <a:t>解決問題大概的演算法流程</a:t>
            </a:r>
            <a:endParaRPr lang="en-US" altLang="zh-TW" dirty="0" smtClean="0"/>
          </a:p>
          <a:p>
            <a:r>
              <a:rPr lang="zh-TW" altLang="en-US" dirty="0" smtClean="0"/>
              <a:t>分散 </a:t>
            </a:r>
            <a:r>
              <a:rPr lang="en-US" altLang="zh-TW" dirty="0" smtClean="0"/>
              <a:t>request </a:t>
            </a:r>
            <a:r>
              <a:rPr lang="zh-TW" altLang="en-US" dirty="0" smtClean="0"/>
              <a:t>的方式是使用 </a:t>
            </a:r>
            <a:r>
              <a:rPr lang="en-US" altLang="zh-TW" dirty="0" smtClean="0"/>
              <a:t>weight</a:t>
            </a:r>
            <a:r>
              <a:rPr lang="en-US" altLang="zh-TW" baseline="0" dirty="0" smtClean="0"/>
              <a:t> round robin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779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這個架構是用來隔離每個 </a:t>
            </a:r>
            <a:r>
              <a:rPr lang="en-US" altLang="zh-TW" dirty="0" smtClean="0"/>
              <a:t>customer </a:t>
            </a:r>
            <a:r>
              <a:rPr lang="zh-TW" altLang="en-US" dirty="0" smtClean="0"/>
              <a:t>的操作</a:t>
            </a:r>
            <a:endParaRPr lang="en-US" altLang="zh-TW" dirty="0" smtClean="0"/>
          </a:p>
          <a:p>
            <a:r>
              <a:rPr lang="zh-TW" altLang="en-US" dirty="0" smtClean="0"/>
              <a:t>講上面的 </a:t>
            </a:r>
            <a:r>
              <a:rPr lang="en-US" altLang="zh-TW" dirty="0" smtClean="0"/>
              <a:t>client</a:t>
            </a:r>
          </a:p>
          <a:p>
            <a:r>
              <a:rPr lang="zh-TW" altLang="en-US" dirty="0" smtClean="0"/>
              <a:t>講下面的 </a:t>
            </a:r>
            <a:r>
              <a:rPr lang="en-US" altLang="zh-TW" dirty="0" smtClean="0"/>
              <a:t>physical network</a:t>
            </a:r>
          </a:p>
          <a:p>
            <a:r>
              <a:rPr lang="zh-TW" altLang="en-US" dirty="0" smtClean="0"/>
              <a:t>講中間的 </a:t>
            </a:r>
            <a:r>
              <a:rPr lang="en-US" altLang="zh-TW" dirty="0" smtClean="0"/>
              <a:t>controller</a:t>
            </a:r>
          </a:p>
          <a:p>
            <a:r>
              <a:rPr lang="zh-TW" altLang="en-US" dirty="0" smtClean="0"/>
              <a:t>講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，每個 </a:t>
            </a:r>
            <a:r>
              <a:rPr lang="en-US" altLang="zh-TW" dirty="0" smtClean="0"/>
              <a:t>customer </a:t>
            </a:r>
            <a:r>
              <a:rPr lang="zh-TW" altLang="en-US" dirty="0" smtClean="0"/>
              <a:t>有自己的 </a:t>
            </a:r>
            <a:r>
              <a:rPr lang="en-US" altLang="zh-TW" dirty="0" smtClean="0"/>
              <a:t>policies</a:t>
            </a:r>
            <a:r>
              <a:rPr lang="zh-TW" altLang="en-US" dirty="0" smtClean="0"/>
              <a:t>，針對網路設定的策略</a:t>
            </a:r>
            <a:endParaRPr lang="en-US" altLang="zh-TW" dirty="0" smtClean="0"/>
          </a:p>
          <a:p>
            <a:r>
              <a:rPr lang="zh-TW" altLang="en-US" dirty="0" smtClean="0"/>
              <a:t>講 </a:t>
            </a:r>
            <a:r>
              <a:rPr lang="en-US" altLang="zh-TW" dirty="0" smtClean="0"/>
              <a:t>virtual network</a:t>
            </a:r>
            <a:r>
              <a:rPr lang="zh-TW" altLang="en-US" dirty="0" smtClean="0"/>
              <a:t> 和 </a:t>
            </a:r>
            <a:r>
              <a:rPr lang="en-US" altLang="zh-TW" dirty="0" smtClean="0"/>
              <a:t>topology</a:t>
            </a:r>
          </a:p>
          <a:p>
            <a:r>
              <a:rPr lang="zh-TW" altLang="en-US" dirty="0" smtClean="0"/>
              <a:t>講這個架構只是要能運作在廣域網路上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43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講解 </a:t>
            </a:r>
            <a:r>
              <a:rPr lang="en-US" altLang="zh-TW" dirty="0" smtClean="0"/>
              <a:t>controller</a:t>
            </a:r>
          </a:p>
          <a:p>
            <a:r>
              <a:rPr lang="zh-TW" altLang="en-US" dirty="0" smtClean="0"/>
              <a:t>講解下方 </a:t>
            </a:r>
            <a:r>
              <a:rPr lang="en-US" altLang="zh-TW" dirty="0" smtClean="0"/>
              <a:t>switch</a:t>
            </a:r>
          </a:p>
          <a:p>
            <a:r>
              <a:rPr lang="zh-TW" altLang="en-US" dirty="0" smtClean="0"/>
              <a:t>講解顏色的關係</a:t>
            </a:r>
            <a:endParaRPr lang="en-US" altLang="zh-TW" dirty="0" smtClean="0"/>
          </a:p>
          <a:p>
            <a:r>
              <a:rPr lang="zh-TW" altLang="en-US" dirty="0" smtClean="0"/>
              <a:t>假設傳統方式修改 </a:t>
            </a:r>
            <a:r>
              <a:rPr lang="en-US" altLang="zh-TW" dirty="0" smtClean="0"/>
              <a:t>subset</a:t>
            </a:r>
            <a:r>
              <a:rPr lang="en-US" altLang="zh-TW" baseline="0" dirty="0" smtClean="0"/>
              <a:t> for customer A </a:t>
            </a:r>
            <a:r>
              <a:rPr lang="zh-TW" altLang="en-US" baseline="0" dirty="0" smtClean="0"/>
              <a:t>，但由 </a:t>
            </a:r>
            <a:r>
              <a:rPr lang="en-US" altLang="zh-TW" baseline="0" dirty="0" smtClean="0"/>
              <a:t>c node 2 </a:t>
            </a:r>
            <a:r>
              <a:rPr lang="zh-TW" altLang="en-US" baseline="0" dirty="0" smtClean="0"/>
              <a:t>先收到</a:t>
            </a:r>
            <a:endParaRPr lang="en-US" altLang="zh-TW" baseline="0" dirty="0" smtClean="0"/>
          </a:p>
          <a:p>
            <a:r>
              <a:rPr lang="zh-TW" altLang="en-US" dirty="0" smtClean="0"/>
              <a:t>此演算法核心是如果修改的 </a:t>
            </a:r>
            <a:r>
              <a:rPr lang="en-US" altLang="zh-TW" dirty="0" smtClean="0"/>
              <a:t>subset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有比較多的 </a:t>
            </a:r>
            <a:r>
              <a:rPr lang="en-US" altLang="zh-TW" baseline="0" dirty="0" smtClean="0"/>
              <a:t>c-node1 switch</a:t>
            </a:r>
          </a:p>
          <a:p>
            <a:r>
              <a:rPr lang="zh-TW" altLang="en-US" baseline="0" dirty="0" smtClean="0"/>
              <a:t>那就直接把 </a:t>
            </a:r>
            <a:r>
              <a:rPr lang="en-US" altLang="zh-TW" baseline="0" dirty="0" smtClean="0"/>
              <a:t>request</a:t>
            </a:r>
            <a:r>
              <a:rPr lang="zh-TW" altLang="en-US" baseline="0" dirty="0" smtClean="0"/>
              <a:t> 送到 </a:t>
            </a:r>
            <a:r>
              <a:rPr lang="en-US" altLang="zh-TW" baseline="0" dirty="0" smtClean="0"/>
              <a:t>c-node 1 </a:t>
            </a:r>
            <a:r>
              <a:rPr lang="zh-TW" altLang="en-US" baseline="0" dirty="0" smtClean="0"/>
              <a:t>上，就可以減少 </a:t>
            </a:r>
            <a:r>
              <a:rPr lang="en-US" altLang="zh-TW" baseline="0" dirty="0" smtClean="0"/>
              <a:t>inter-c-node message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19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Controller</a:t>
            </a:r>
            <a:r>
              <a:rPr lang="en-US" altLang="zh-TW" baseline="0" dirty="0" smtClean="0"/>
              <a:t>  </a:t>
            </a:r>
            <a:r>
              <a:rPr lang="zh-TW" altLang="en-US" baseline="0" dirty="0" smtClean="0"/>
              <a:t>的 </a:t>
            </a:r>
            <a:r>
              <a:rPr lang="en-US" altLang="zh-TW" baseline="0" dirty="0" smtClean="0"/>
              <a:t>application layer </a:t>
            </a:r>
            <a:r>
              <a:rPr lang="zh-TW" altLang="en-US" baseline="0" dirty="0" smtClean="0"/>
              <a:t>裡有一個模組是 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dynamic application load balancing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專門用來從 </a:t>
            </a:r>
            <a:r>
              <a:rPr lang="en-US" altLang="zh-TW" dirty="0" smtClean="0"/>
              <a:t>c-node </a:t>
            </a:r>
            <a:r>
              <a:rPr lang="zh-TW" altLang="en-US" dirty="0" smtClean="0"/>
              <a:t>上收集資訊和計算 </a:t>
            </a:r>
            <a:r>
              <a:rPr lang="en-US" altLang="zh-TW" dirty="0" smtClean="0"/>
              <a:t>load balancer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分散 </a:t>
            </a:r>
            <a:r>
              <a:rPr lang="en-US" altLang="zh-TW" dirty="0" smtClean="0"/>
              <a:t>request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的權重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err="1" smtClean="0"/>
              <a:t>Aij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是指一個 </a:t>
            </a:r>
            <a:r>
              <a:rPr lang="en-US" altLang="zh-TW" baseline="0" dirty="0" smtClean="0"/>
              <a:t>application </a:t>
            </a:r>
            <a:r>
              <a:rPr lang="zh-TW" altLang="en-US" baseline="0" dirty="0" smtClean="0"/>
              <a:t>在一個 </a:t>
            </a:r>
            <a:r>
              <a:rPr lang="en-US" altLang="zh-TW" baseline="0" dirty="0" smtClean="0"/>
              <a:t>controller</a:t>
            </a:r>
            <a:r>
              <a:rPr lang="zh-TW" altLang="en-US" baseline="0" dirty="0" smtClean="0"/>
              <a:t> 上的 </a:t>
            </a:r>
            <a:r>
              <a:rPr lang="en-US" altLang="zh-TW" baseline="0" dirty="0" smtClean="0"/>
              <a:t>direct messages </a:t>
            </a:r>
            <a:r>
              <a:rPr lang="zh-TW" altLang="en-US" baseline="0" dirty="0" smtClean="0"/>
              <a:t>占多少 </a:t>
            </a:r>
            <a:r>
              <a:rPr lang="en-US" altLang="zh-TW" baseline="0" dirty="0" smtClean="0"/>
              <a:t>control message </a:t>
            </a:r>
            <a:r>
              <a:rPr lang="zh-TW" altLang="en-US" baseline="0" dirty="0" smtClean="0"/>
              <a:t>比例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err="1" smtClean="0"/>
              <a:t>Ri</a:t>
            </a:r>
            <a:r>
              <a:rPr lang="en-US" altLang="zh-TW" dirty="0" smtClean="0"/>
              <a:t> </a:t>
            </a:r>
            <a:r>
              <a:rPr lang="zh-TW" altLang="en-US" dirty="0" smtClean="0"/>
              <a:t>是指一個 </a:t>
            </a:r>
            <a:r>
              <a:rPr lang="en-US" altLang="zh-TW" dirty="0" smtClean="0"/>
              <a:t>application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在所有 </a:t>
            </a:r>
            <a:r>
              <a:rPr lang="en-US" altLang="zh-TW" baseline="0" dirty="0" smtClean="0"/>
              <a:t>controller</a:t>
            </a:r>
            <a:r>
              <a:rPr lang="zh-TW" altLang="en-US" baseline="0" dirty="0" smtClean="0"/>
              <a:t> 上的 </a:t>
            </a:r>
            <a:r>
              <a:rPr lang="en-US" altLang="zh-TW" baseline="0" dirty="0" smtClean="0"/>
              <a:t>request </a:t>
            </a:r>
            <a:r>
              <a:rPr lang="zh-TW" altLang="en-US" baseline="0" dirty="0" smtClean="0"/>
              <a:t>數量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846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使用線性規劃計算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這個公式要求的結果是，最大化每個 </a:t>
            </a:r>
            <a:r>
              <a:rPr lang="en-US" altLang="zh-TW" dirty="0" smtClean="0"/>
              <a:t>application </a:t>
            </a:r>
            <a:r>
              <a:rPr lang="zh-TW" altLang="en-US" dirty="0" smtClean="0"/>
              <a:t>在每個 </a:t>
            </a:r>
            <a:r>
              <a:rPr lang="en-US" altLang="zh-TW" dirty="0" smtClean="0"/>
              <a:t>controller</a:t>
            </a:r>
            <a:r>
              <a:rPr lang="zh-TW" altLang="en-US" dirty="0" smtClean="0"/>
              <a:t> 上的 </a:t>
            </a:r>
            <a:r>
              <a:rPr lang="en-US" altLang="zh-TW" dirty="0" smtClean="0"/>
              <a:t>direct message </a:t>
            </a:r>
            <a:r>
              <a:rPr lang="zh-TW" altLang="en-US" dirty="0" smtClean="0"/>
              <a:t>數量，這樣就可以減少 </a:t>
            </a:r>
            <a:r>
              <a:rPr lang="en-US" altLang="zh-TW" dirty="0" smtClean="0"/>
              <a:t>inter-c-node message </a:t>
            </a:r>
            <a:r>
              <a:rPr lang="zh-TW" altLang="en-US" dirty="0" smtClean="0"/>
              <a:t>的產生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err="1" smtClean="0"/>
              <a:t>Xij</a:t>
            </a:r>
            <a:r>
              <a:rPr lang="en-US" altLang="zh-TW" dirty="0" smtClean="0"/>
              <a:t> </a:t>
            </a:r>
            <a:r>
              <a:rPr lang="zh-TW" altLang="en-US" dirty="0" smtClean="0"/>
              <a:t>就是要求得的變數，其數值會決定每個 </a:t>
            </a:r>
            <a:r>
              <a:rPr lang="en-US" altLang="zh-TW" dirty="0" smtClean="0"/>
              <a:t>application </a:t>
            </a:r>
            <a:r>
              <a:rPr lang="zh-TW" altLang="en-US" dirty="0" smtClean="0"/>
              <a:t>在每個 </a:t>
            </a:r>
            <a:r>
              <a:rPr lang="en-US" altLang="zh-TW" dirty="0" smtClean="0"/>
              <a:t>controller </a:t>
            </a:r>
            <a:r>
              <a:rPr lang="zh-TW" altLang="en-US" dirty="0" smtClean="0"/>
              <a:t>上會發送多少的 </a:t>
            </a:r>
            <a:r>
              <a:rPr lang="en-US" altLang="zh-TW" dirty="0" smtClean="0"/>
              <a:t>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M </a:t>
            </a:r>
            <a:r>
              <a:rPr lang="zh-TW" altLang="en-US" dirty="0" smtClean="0"/>
              <a:t>是指 </a:t>
            </a:r>
            <a:r>
              <a:rPr lang="en-US" altLang="zh-TW" dirty="0" smtClean="0"/>
              <a:t>application </a:t>
            </a:r>
            <a:r>
              <a:rPr lang="zh-TW" altLang="en-US" dirty="0" smtClean="0"/>
              <a:t>的數量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N</a:t>
            </a:r>
            <a:r>
              <a:rPr lang="zh-TW" altLang="en-US" dirty="0" smtClean="0"/>
              <a:t>  是指 </a:t>
            </a:r>
            <a:r>
              <a:rPr lang="en-US" altLang="zh-TW" dirty="0" smtClean="0"/>
              <a:t>controller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的數量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Delta </a:t>
            </a:r>
            <a:r>
              <a:rPr lang="zh-TW" altLang="en-US" dirty="0" smtClean="0"/>
              <a:t>小寫符號應該是指該條件在正負 </a:t>
            </a:r>
            <a:r>
              <a:rPr lang="en-US" altLang="zh-TW" dirty="0" smtClean="0"/>
              <a:t>delta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範圍內都可以被接受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C </a:t>
            </a:r>
            <a:r>
              <a:rPr lang="zh-TW" altLang="en-US" dirty="0" smtClean="0"/>
              <a:t>有除以 </a:t>
            </a:r>
            <a:r>
              <a:rPr lang="en-US" altLang="zh-TW" dirty="0" smtClean="0"/>
              <a:t>N</a:t>
            </a:r>
            <a:r>
              <a:rPr lang="zh-TW" altLang="en-US" dirty="0" smtClean="0"/>
              <a:t> ，是指所有 </a:t>
            </a:r>
            <a:r>
              <a:rPr lang="en-US" altLang="zh-TW" dirty="0" smtClean="0"/>
              <a:t>application</a:t>
            </a:r>
            <a:r>
              <a:rPr lang="zh-TW" altLang="en-US" dirty="0" smtClean="0"/>
              <a:t> 在一個 </a:t>
            </a:r>
            <a:r>
              <a:rPr lang="en-US" altLang="zh-TW" dirty="0" smtClean="0"/>
              <a:t>controller </a:t>
            </a:r>
            <a:r>
              <a:rPr lang="zh-TW" altLang="en-US" dirty="0" smtClean="0"/>
              <a:t>上 </a:t>
            </a:r>
            <a:r>
              <a:rPr lang="en-US" altLang="zh-TW" dirty="0" smtClean="0"/>
              <a:t>request </a:t>
            </a:r>
            <a:r>
              <a:rPr lang="zh-TW" altLang="en-US" dirty="0" smtClean="0"/>
              <a:t>的平均數，等於負載能力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條件第一行，一個 </a:t>
            </a:r>
            <a:r>
              <a:rPr lang="en-US" altLang="zh-TW" dirty="0" smtClean="0"/>
              <a:t>controller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上所有 </a:t>
            </a:r>
            <a:r>
              <a:rPr lang="en-US" altLang="zh-TW" baseline="0" dirty="0" smtClean="0"/>
              <a:t>application</a:t>
            </a:r>
            <a:r>
              <a:rPr lang="zh-TW" altLang="en-US" baseline="0" dirty="0" smtClean="0"/>
              <a:t> 發出的 </a:t>
            </a:r>
            <a:r>
              <a:rPr lang="en-US" altLang="zh-TW" baseline="0" dirty="0" smtClean="0"/>
              <a:t>request</a:t>
            </a:r>
            <a:r>
              <a:rPr lang="zh-TW" altLang="en-US" baseline="0" dirty="0" smtClean="0"/>
              <a:t> 數量減去  </a:t>
            </a:r>
            <a:r>
              <a:rPr lang="en-US" altLang="zh-TW" baseline="0" dirty="0" smtClean="0"/>
              <a:t>controller </a:t>
            </a:r>
            <a:r>
              <a:rPr lang="zh-TW" altLang="en-US" baseline="0" dirty="0" smtClean="0"/>
              <a:t>負載能力之後總合起來，要在 </a:t>
            </a:r>
            <a:r>
              <a:rPr lang="en-US" altLang="zh-TW" baseline="0" dirty="0" err="1" smtClean="0"/>
              <a:t>detla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範圍內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條件第二行，一個</a:t>
            </a:r>
            <a:r>
              <a:rPr lang="en-US" altLang="zh-TW" baseline="0" dirty="0" smtClean="0"/>
              <a:t> application </a:t>
            </a:r>
            <a:r>
              <a:rPr lang="zh-TW" altLang="en-US" baseline="0" dirty="0" smtClean="0"/>
              <a:t>在 所有 </a:t>
            </a:r>
            <a:r>
              <a:rPr lang="en-US" altLang="zh-TW" baseline="0" dirty="0" smtClean="0"/>
              <a:t>controller </a:t>
            </a:r>
            <a:r>
              <a:rPr lang="zh-TW" altLang="en-US" baseline="0" dirty="0" smtClean="0"/>
              <a:t>上發出的 </a:t>
            </a:r>
            <a:r>
              <a:rPr lang="en-US" altLang="zh-TW" baseline="0" dirty="0" smtClean="0"/>
              <a:t>request </a:t>
            </a:r>
            <a:r>
              <a:rPr lang="zh-TW" altLang="en-US" baseline="0" dirty="0" smtClean="0"/>
              <a:t>總和，要等 </a:t>
            </a:r>
            <a:r>
              <a:rPr lang="en-US" altLang="zh-TW" baseline="0" dirty="0" err="1" smtClean="0"/>
              <a:t>Ri</a:t>
            </a:r>
            <a:r>
              <a:rPr lang="zh-TW" altLang="en-US" baseline="0" dirty="0" smtClean="0"/>
              <a:t> 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最後用線性規劃算出來的 </a:t>
            </a:r>
            <a:r>
              <a:rPr lang="en-US" altLang="zh-TW" baseline="0" dirty="0" err="1" smtClean="0"/>
              <a:t>Xij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，來算出每個 </a:t>
            </a:r>
            <a:r>
              <a:rPr lang="en-US" altLang="zh-TW" baseline="0" dirty="0" smtClean="0"/>
              <a:t>application </a:t>
            </a:r>
            <a:r>
              <a:rPr lang="zh-TW" altLang="en-US" baseline="0" dirty="0" smtClean="0"/>
              <a:t>在每個 </a:t>
            </a:r>
            <a:r>
              <a:rPr lang="en-US" altLang="zh-TW" baseline="0" dirty="0" smtClean="0"/>
              <a:t>controller </a:t>
            </a:r>
            <a:r>
              <a:rPr lang="zh-TW" altLang="en-US" baseline="0" dirty="0" smtClean="0"/>
              <a:t>上要發出的 </a:t>
            </a:r>
            <a:r>
              <a:rPr lang="en-US" altLang="zh-TW" baseline="0" dirty="0" smtClean="0"/>
              <a:t>request </a:t>
            </a:r>
            <a:r>
              <a:rPr lang="zh-TW" altLang="en-US" baseline="0" dirty="0" smtClean="0"/>
              <a:t>的比重，數值在 </a:t>
            </a:r>
            <a:r>
              <a:rPr lang="en-US" altLang="zh-TW" baseline="0" dirty="0" smtClean="0"/>
              <a:t>0 </a:t>
            </a:r>
            <a:r>
              <a:rPr lang="zh-TW" altLang="en-US" baseline="0" dirty="0" smtClean="0"/>
              <a:t>到 </a:t>
            </a:r>
            <a:r>
              <a:rPr lang="en-US" altLang="zh-TW" baseline="0" dirty="0" smtClean="0"/>
              <a:t>1 </a:t>
            </a:r>
            <a:r>
              <a:rPr lang="zh-TW" altLang="en-US" baseline="0" dirty="0" smtClean="0"/>
              <a:t>之間。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922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沒有講他設定了幾種 </a:t>
            </a:r>
            <a:r>
              <a:rPr lang="en-US" altLang="zh-TW" dirty="0" smtClean="0"/>
              <a:t>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沒有講他設定了幾個 </a:t>
            </a:r>
            <a:r>
              <a:rPr lang="en-US" altLang="zh-TW" dirty="0" smtClean="0"/>
              <a:t>visual network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986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要測試 </a:t>
            </a:r>
            <a:r>
              <a:rPr lang="en-US" altLang="zh-TW" dirty="0" smtClean="0"/>
              <a:t>virtual network manager and app-network binding function.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只有一個 </a:t>
            </a:r>
            <a:r>
              <a:rPr lang="en-US" altLang="zh-TW" dirty="0" smtClean="0"/>
              <a:t>controller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節點。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環境中有好幾個 </a:t>
            </a:r>
            <a:r>
              <a:rPr lang="en-US" altLang="zh-TW" dirty="0" smtClean="0"/>
              <a:t>application </a:t>
            </a:r>
            <a:r>
              <a:rPr lang="zh-TW" altLang="en-US" dirty="0" smtClean="0"/>
              <a:t>和好幾個 </a:t>
            </a:r>
            <a:r>
              <a:rPr lang="en-US" altLang="zh-TW" dirty="0" smtClean="0"/>
              <a:t>virtual</a:t>
            </a:r>
            <a:r>
              <a:rPr lang="en-US" altLang="zh-TW" baseline="0" dirty="0" smtClean="0"/>
              <a:t> network.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Throughout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是指整個系統處理 </a:t>
            </a:r>
            <a:r>
              <a:rPr lang="en-US" altLang="zh-TW" baseline="0" dirty="0" smtClean="0"/>
              <a:t>application </a:t>
            </a:r>
            <a:r>
              <a:rPr lang="zh-TW" altLang="en-US" baseline="0" dirty="0" smtClean="0"/>
              <a:t>發出的</a:t>
            </a:r>
            <a:r>
              <a:rPr lang="en-US" altLang="zh-TW" baseline="0" dirty="0" smtClean="0"/>
              <a:t> request </a:t>
            </a:r>
            <a:r>
              <a:rPr lang="zh-TW" altLang="en-US" baseline="0" dirty="0" smtClean="0"/>
              <a:t>的速度，單位是 </a:t>
            </a:r>
            <a:r>
              <a:rPr lang="en-US" altLang="zh-TW" baseline="0" dirty="0" smtClean="0"/>
              <a:t>1000 requests/second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講每個情況曲線走向的情況。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當設定的策略越多時，代表 </a:t>
            </a:r>
            <a:r>
              <a:rPr lang="en-US" altLang="zh-TW" baseline="0" dirty="0" smtClean="0"/>
              <a:t>application </a:t>
            </a:r>
            <a:r>
              <a:rPr lang="zh-TW" altLang="en-US" baseline="0" dirty="0" smtClean="0"/>
              <a:t>越多，而每個 </a:t>
            </a:r>
            <a:r>
              <a:rPr lang="en-US" altLang="zh-TW" baseline="0" dirty="0" smtClean="0"/>
              <a:t>application </a:t>
            </a:r>
            <a:r>
              <a:rPr lang="zh-TW" altLang="en-US" baseline="0" dirty="0" smtClean="0"/>
              <a:t>發出 </a:t>
            </a:r>
            <a:r>
              <a:rPr lang="en-US" altLang="zh-TW" baseline="0" dirty="0" smtClean="0"/>
              <a:t>request</a:t>
            </a:r>
            <a:r>
              <a:rPr lang="zh-TW" altLang="en-US" baseline="0" dirty="0" smtClean="0"/>
              <a:t> 時，會產生和 </a:t>
            </a:r>
            <a:r>
              <a:rPr lang="en-US" altLang="zh-TW" baseline="0" dirty="0" smtClean="0"/>
              <a:t>virtual</a:t>
            </a:r>
            <a:r>
              <a:rPr lang="en-US" altLang="zh-TW" baseline="0" dirty="0" smtClean="0"/>
              <a:t> network </a:t>
            </a:r>
            <a:r>
              <a:rPr lang="zh-TW" altLang="en-US" baseline="0" dirty="0" smtClean="0"/>
              <a:t>相同數量的 </a:t>
            </a:r>
            <a:r>
              <a:rPr lang="en-US" altLang="zh-TW" baseline="0" dirty="0" smtClean="0"/>
              <a:t>instances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所以如果有 </a:t>
            </a:r>
            <a:r>
              <a:rPr lang="en-US" altLang="zh-TW" baseline="0" dirty="0" smtClean="0"/>
              <a:t>2 </a:t>
            </a:r>
            <a:r>
              <a:rPr lang="zh-TW" altLang="en-US" baseline="0" dirty="0" smtClean="0"/>
              <a:t>個 </a:t>
            </a:r>
            <a:r>
              <a:rPr lang="en-US" altLang="zh-TW" baseline="0" dirty="0" smtClean="0"/>
              <a:t>application</a:t>
            </a:r>
            <a:r>
              <a:rPr lang="zh-TW" altLang="en-US" baseline="0" dirty="0" smtClean="0"/>
              <a:t> 和 </a:t>
            </a:r>
            <a:r>
              <a:rPr lang="en-US" altLang="zh-TW" baseline="0" dirty="0" smtClean="0"/>
              <a:t>2 </a:t>
            </a:r>
            <a:r>
              <a:rPr lang="zh-TW" altLang="en-US" baseline="0" dirty="0" smtClean="0"/>
              <a:t>個 </a:t>
            </a:r>
            <a:r>
              <a:rPr lang="en-US" altLang="zh-TW" baseline="0" dirty="0" smtClean="0"/>
              <a:t>visual network </a:t>
            </a:r>
            <a:r>
              <a:rPr lang="zh-TW" altLang="en-US" baseline="0" dirty="0" smtClean="0"/>
              <a:t>，就會產生 </a:t>
            </a:r>
            <a:r>
              <a:rPr lang="en-US" altLang="zh-TW" baseline="0" dirty="0" smtClean="0"/>
              <a:t>4 </a:t>
            </a:r>
            <a:r>
              <a:rPr lang="zh-TW" altLang="en-US" baseline="0" dirty="0" smtClean="0"/>
              <a:t>個 </a:t>
            </a:r>
            <a:r>
              <a:rPr lang="en-US" altLang="zh-TW" baseline="0" dirty="0" smtClean="0"/>
              <a:t>instances.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這個特性是因為 </a:t>
            </a:r>
            <a:r>
              <a:rPr lang="en-US" altLang="zh-TW" baseline="0" dirty="0" smtClean="0"/>
              <a:t>ONOS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visual network </a:t>
            </a:r>
            <a:r>
              <a:rPr lang="zh-TW" altLang="en-US" baseline="0" dirty="0" smtClean="0"/>
              <a:t>的特性。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為了避免這個影響因素，接下來的實驗都會在 </a:t>
            </a:r>
            <a:r>
              <a:rPr lang="en-US" altLang="zh-TW" baseline="0" dirty="0" smtClean="0"/>
              <a:t>1 </a:t>
            </a:r>
            <a:r>
              <a:rPr lang="zh-TW" altLang="en-US" baseline="0" dirty="0" smtClean="0"/>
              <a:t>個 </a:t>
            </a:r>
            <a:r>
              <a:rPr lang="en-US" altLang="zh-TW" baseline="0" dirty="0" smtClean="0"/>
              <a:t>virtual network </a:t>
            </a:r>
            <a:r>
              <a:rPr lang="zh-TW" altLang="en-US" baseline="0" dirty="0" smtClean="0"/>
              <a:t>和 </a:t>
            </a:r>
            <a:r>
              <a:rPr lang="en-US" altLang="zh-TW" baseline="0" dirty="0" smtClean="0"/>
              <a:t>1 </a:t>
            </a:r>
            <a:r>
              <a:rPr lang="zh-TW" altLang="en-US" baseline="0" dirty="0" smtClean="0"/>
              <a:t>種 </a:t>
            </a:r>
            <a:r>
              <a:rPr lang="en-US" altLang="zh-TW" baseline="0" dirty="0" smtClean="0"/>
              <a:t>application</a:t>
            </a:r>
            <a:r>
              <a:rPr lang="zh-TW" altLang="en-US" baseline="0" dirty="0" smtClean="0"/>
              <a:t> 的環境下進行。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688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2016/11/16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2800" b="1" i="0" dirty="0"/>
              <a:t>Dynamic Application Load Balancing in Distributed SDN Controller</a:t>
            </a:r>
            <a:endParaRPr lang="zh-TW" altLang="zh-TW" sz="2800" i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800" dirty="0"/>
              <a:t>Author: </a:t>
            </a:r>
            <a:r>
              <a:rPr lang="en-US" altLang="zh-TW" sz="1800" dirty="0"/>
              <a:t>Kenji HIKICHI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Publisher/Conference: </a:t>
            </a:r>
            <a:r>
              <a:rPr lang="en-US" altLang="zh-TW" sz="1800" dirty="0"/>
              <a:t>(APNOMS), 2016 18th Asia-Pacific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altLang="zh-TW" sz="1800" dirty="0"/>
              <a:t>Cheng-Feng </a:t>
            </a:r>
            <a:r>
              <a:rPr lang="en-US" altLang="zh-TW" sz="1800" dirty="0" err="1"/>
              <a:t>Ke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2016/11/16</a:t>
            </a:r>
            <a:endParaRPr kumimoji="0" lang="en-US" altLang="zh-TW" sz="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 </a:t>
            </a:r>
            <a:r>
              <a:rPr lang="en-US" altLang="zh-TW" sz="3600" b="1" dirty="0" smtClean="0"/>
              <a:t>2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11560" y="1429775"/>
            <a:ext cx="2916324" cy="2035230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we measured the throughput of the SDN controller with the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simple load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balancing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</a:rPr>
              <a:t>The </a:t>
            </a:r>
            <a:r>
              <a:rPr lang="en-US" altLang="zh-TW" sz="2000" dirty="0">
                <a:latin typeface="Times New Roman" panose="02020603050405020304" pitchFamily="18" charset="0"/>
              </a:rPr>
              <a:t>weight parameter of the round robin scheduling is determined only 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c-node processing performance</a:t>
            </a:r>
            <a:r>
              <a:rPr lang="en-US" altLang="zh-TW" sz="2000" dirty="0">
                <a:latin typeface="Times New Roman" panose="02020603050405020304" pitchFamily="18" charset="0"/>
              </a:rPr>
              <a:t>.</a:t>
            </a:r>
            <a:endParaRPr lang="en-US" altLang="zh-TW" sz="2000" dirty="0">
              <a:latin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324" y="1844824"/>
            <a:ext cx="5583676" cy="4012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08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 </a:t>
            </a:r>
            <a:r>
              <a:rPr lang="en-US" altLang="zh-TW" sz="3600" b="1" dirty="0" smtClean="0"/>
              <a:t>3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11560" y="1429775"/>
            <a:ext cx="2916324" cy="2035230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We evaluated the improvement of the throughput with the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dynamic load balancing</a:t>
            </a:r>
            <a:r>
              <a:rPr lang="en-US" altLang="zh-TW" sz="2000" dirty="0">
                <a:latin typeface="Times New Roman" panose="02020603050405020304" pitchFamily="18" charset="0"/>
              </a:rPr>
              <a:t>.</a:t>
            </a:r>
            <a:endParaRPr lang="en-US" altLang="zh-TW" sz="2000" dirty="0" smtClean="0">
              <a:latin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For example, to configure the ratio to 1.0, requests are always directed to the master c-node of the destined physical switch of the requests.</a:t>
            </a:r>
            <a:endParaRPr lang="en-US" altLang="zh-TW" sz="2000" dirty="0">
              <a:latin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71" y="1599575"/>
            <a:ext cx="5479378" cy="4313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43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Conclusions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29774"/>
            <a:ext cx="8166484" cy="4530725"/>
          </a:xfrm>
        </p:spPr>
        <p:txBody>
          <a:bodyPr/>
          <a:lstStyle/>
          <a:p>
            <a:r>
              <a:rPr lang="en-US" altLang="zh-TW" sz="2000" dirty="0" smtClean="0">
                <a:latin typeface="Times New Roman" panose="02020603050405020304" pitchFamily="18" charset="0"/>
              </a:rPr>
              <a:t>We </a:t>
            </a:r>
            <a:r>
              <a:rPr lang="en-US" altLang="zh-TW" sz="2000" dirty="0">
                <a:latin typeface="Times New Roman" panose="02020603050405020304" pitchFamily="18" charset="0"/>
              </a:rPr>
              <a:t>described an architecture of the distributed SDN controller which can handle multiple customer 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apps.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We proposed an algorithm to optimize the weight parameter of the load balancer dynamically to reduce inter-c-node messages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Experimental results show that our method increases the performance of the controller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It is still necessary to improve performance and scalability of the distributed SDN controller to deal with multiple policies.</a:t>
            </a:r>
            <a:endParaRPr lang="en-US" altLang="zh-TW" sz="2000" dirty="0">
              <a:latin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50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2333836" cy="4530725"/>
          </a:xfrm>
        </p:spPr>
        <p:txBody>
          <a:bodyPr/>
          <a:lstStyle/>
          <a:p>
            <a:r>
              <a:rPr lang="en-US" altLang="zh-TW" sz="1800" dirty="0" smtClean="0"/>
              <a:t>ONOS SDN Controller</a:t>
            </a:r>
          </a:p>
          <a:p>
            <a:r>
              <a:rPr lang="en-US" altLang="zh-TW" sz="1800" dirty="0" smtClean="0"/>
              <a:t>c-node</a:t>
            </a:r>
          </a:p>
          <a:p>
            <a:r>
              <a:rPr lang="en-US" altLang="zh-TW" sz="1800" dirty="0" smtClean="0"/>
              <a:t>SDN application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r>
              <a:rPr lang="en-US" altLang="zh-TW" sz="1800" dirty="0"/>
              <a:t>control messages.</a:t>
            </a:r>
          </a:p>
          <a:p>
            <a:r>
              <a:rPr lang="en-US" altLang="zh-TW" sz="1800" dirty="0" smtClean="0"/>
              <a:t>inter-c-node message</a:t>
            </a:r>
          </a:p>
          <a:p>
            <a:r>
              <a:rPr lang="en-US" altLang="zh-TW" sz="1800" dirty="0"/>
              <a:t>direct message</a:t>
            </a:r>
          </a:p>
          <a:p>
            <a:endParaRPr lang="en-US" altLang="zh-TW" sz="1800" dirty="0" smtClean="0"/>
          </a:p>
          <a:p>
            <a:r>
              <a:rPr lang="en-US" altLang="zh-TW" sz="1800" dirty="0"/>
              <a:t>CPU-bound </a:t>
            </a:r>
            <a:r>
              <a:rPr lang="en-US" altLang="zh-TW" sz="1800" dirty="0" smtClean="0"/>
              <a:t>task</a:t>
            </a:r>
          </a:p>
          <a:p>
            <a:r>
              <a:rPr lang="en-US" altLang="zh-TW" sz="1800" dirty="0"/>
              <a:t>I/O-bound task</a:t>
            </a:r>
            <a:endParaRPr lang="zh-TW" altLang="en-US" sz="1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36" y="1269365"/>
            <a:ext cx="6033397" cy="5496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018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smtClean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66810"/>
            <a:ext cx="7020780" cy="48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7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68" y="1592796"/>
            <a:ext cx="5960306" cy="45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4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Algorithm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28800"/>
            <a:ext cx="6445721" cy="45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Algorithm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00" y="4509120"/>
            <a:ext cx="7639953" cy="1379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11560" y="1429775"/>
            <a:ext cx="8166484" cy="2035230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The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dynamic application load balancing function </a:t>
            </a:r>
            <a:r>
              <a:rPr lang="en-US" altLang="zh-TW" sz="2000" dirty="0">
                <a:latin typeface="Times New Roman" panose="02020603050405020304" pitchFamily="18" charset="0"/>
              </a:rPr>
              <a:t>is running on one of the c-nodes. </a:t>
            </a:r>
            <a:endParaRPr lang="en-US" altLang="zh-TW" sz="2000" dirty="0" smtClean="0">
              <a:latin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</a:rPr>
              <a:t>It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collects the measurement </a:t>
            </a:r>
            <a:r>
              <a:rPr lang="en-US" altLang="zh-TW" sz="2000" dirty="0">
                <a:latin typeface="Times New Roman" panose="02020603050405020304" pitchFamily="18" charset="0"/>
              </a:rPr>
              <a:t>results from all c-nodes which includes the number of requests to the apps and control messages issued by the 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apps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I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computes an optimal weight parameter </a:t>
            </a:r>
            <a:r>
              <a:rPr lang="en-US" altLang="zh-TW" sz="2000" dirty="0">
                <a:latin typeface="Times New Roman" panose="02020603050405020304" pitchFamily="18" charset="0"/>
              </a:rPr>
              <a:t>of round robin scheduling which is configured to the load balancer.</a:t>
            </a:r>
            <a:endParaRPr lang="en-US" altLang="zh-TW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8" name="矩形 7"/>
          <p:cNvSpPr/>
          <p:nvPr/>
        </p:nvSpPr>
        <p:spPr>
          <a:xfrm>
            <a:off x="3241948" y="4613861"/>
            <a:ext cx="3382280" cy="2196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Algorithm</a:t>
            </a:r>
            <a:endParaRPr lang="zh-TW" altLang="en-US" sz="36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76772"/>
            <a:ext cx="5149442" cy="30591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31296"/>
            <a:ext cx="5077402" cy="22329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188" y="2906338"/>
            <a:ext cx="207645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305" y="551658"/>
            <a:ext cx="5407595" cy="976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87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 smtClean="0"/>
              <a:t>Evalution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11560" y="1429775"/>
            <a:ext cx="8166484" cy="2035230"/>
          </a:xfrm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</a:rPr>
              <a:t>The servers for all c-nodes have CPU of 4 core Intel Xeon CPU E31240 @ 3.30 GHz, and 8 GB of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memory.</a:t>
            </a:r>
          </a:p>
          <a:p>
            <a:endParaRPr lang="en-US" altLang="zh-TW" sz="2800" dirty="0"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</a:rPr>
              <a:t>All c-nodes are connected to the same layer 2 switch with 1 </a:t>
            </a:r>
            <a:r>
              <a:rPr lang="en-US" altLang="zh-TW" sz="2800" dirty="0" err="1">
                <a:latin typeface="Times New Roman" panose="02020603050405020304" pitchFamily="18" charset="0"/>
              </a:rPr>
              <a:t>Gbps</a:t>
            </a:r>
            <a:r>
              <a:rPr lang="en-US" altLang="zh-TW" sz="2800" dirty="0">
                <a:latin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link.</a:t>
            </a:r>
          </a:p>
          <a:p>
            <a:endParaRPr lang="en-US" altLang="zh-TW" sz="2800" dirty="0"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</a:rPr>
              <a:t>k. The number of switches is 15, and the number of path requests is 900,000</a:t>
            </a:r>
            <a:endParaRPr lang="en-US" altLang="zh-TW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 </a:t>
            </a:r>
            <a:r>
              <a:rPr lang="en-US" altLang="zh-TW" sz="3600" b="1" dirty="0" smtClean="0"/>
              <a:t>1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981" y="1452916"/>
            <a:ext cx="5433296" cy="4572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11560" y="1429775"/>
            <a:ext cx="2916324" cy="2035230"/>
          </a:xfrm>
        </p:spPr>
        <p:txBody>
          <a:bodyPr/>
          <a:lstStyle/>
          <a:p>
            <a:r>
              <a:rPr lang="en-US" altLang="zh-TW" sz="2000" dirty="0" smtClean="0">
                <a:latin typeface="Times New Roman" panose="02020603050405020304" pitchFamily="18" charset="0"/>
              </a:rPr>
              <a:t>To </a:t>
            </a:r>
            <a:r>
              <a:rPr lang="en-US" altLang="zh-TW" sz="2000" dirty="0">
                <a:latin typeface="Times New Roman" panose="02020603050405020304" pitchFamily="18" charset="0"/>
              </a:rPr>
              <a:t>evaluate the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virtual network manager </a:t>
            </a:r>
            <a:r>
              <a:rPr lang="en-US" altLang="zh-TW" sz="2000" dirty="0">
                <a:latin typeface="Times New Roman" panose="02020603050405020304" pitchFamily="18" charset="0"/>
              </a:rPr>
              <a:t>and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app-network binding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function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.</a:t>
            </a:r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In this evaluation the SDN controller consists of only one c-node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We measure throughput while varying the number of policies and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corresponding applications and virtual networks</a:t>
            </a:r>
            <a:r>
              <a:rPr lang="en-US" altLang="zh-TW" sz="2000" dirty="0">
                <a:latin typeface="Times New Roman" panose="02020603050405020304" pitchFamily="18" charset="0"/>
              </a:rPr>
              <a:t>.</a:t>
            </a:r>
            <a:endParaRPr lang="en-US" altLang="zh-TW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84264</TotalTime>
  <Words>1486</Words>
  <Application>Microsoft Office PowerPoint</Application>
  <PresentationFormat>如螢幕大小 (4:3)</PresentationFormat>
  <Paragraphs>180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Studio</vt:lpstr>
      <vt:lpstr>Dynamic Application Load Balancing in Distributed SDN Controller</vt:lpstr>
      <vt:lpstr>Introduction</vt:lpstr>
      <vt:lpstr>Architecture</vt:lpstr>
      <vt:lpstr>Architecture</vt:lpstr>
      <vt:lpstr>Algorithm</vt:lpstr>
      <vt:lpstr>Algorithm</vt:lpstr>
      <vt:lpstr>Algorithm</vt:lpstr>
      <vt:lpstr>Evalution</vt:lpstr>
      <vt:lpstr>Evaluation 1</vt:lpstr>
      <vt:lpstr>Evaluation 2</vt:lpstr>
      <vt:lpstr>Evaluation 3</vt:lpstr>
      <vt:lpstr>Conclusions</vt:lpstr>
    </vt:vector>
  </TitlesOfParts>
  <Company>mediahome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chriske</cp:lastModifiedBy>
  <cp:revision>3124</cp:revision>
  <cp:lastPrinted>2013-07-22T14:09:02Z</cp:lastPrinted>
  <dcterms:created xsi:type="dcterms:W3CDTF">2004-07-16T19:12:18Z</dcterms:created>
  <dcterms:modified xsi:type="dcterms:W3CDTF">2016-11-16T01:16:11Z</dcterms:modified>
</cp:coreProperties>
</file>